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7" r:id="rId1"/>
  </p:sldMasterIdLst>
  <p:sldIdLst>
    <p:sldId id="256" r:id="rId2"/>
    <p:sldId id="259" r:id="rId3"/>
    <p:sldId id="260" r:id="rId4"/>
    <p:sldId id="269" r:id="rId5"/>
    <p:sldId id="258" r:id="rId6"/>
    <p:sldId id="261" r:id="rId7"/>
    <p:sldId id="262" r:id="rId8"/>
    <p:sldId id="263" r:id="rId9"/>
    <p:sldId id="264" r:id="rId10"/>
    <p:sldId id="265" r:id="rId11"/>
    <p:sldId id="267" r:id="rId12"/>
    <p:sldId id="268" r:id="rId13"/>
    <p:sldId id="270" r:id="rId14"/>
    <p:sldId id="271" r:id="rId15"/>
    <p:sldId id="272" r:id="rId16"/>
    <p:sldId id="273" r:id="rId17"/>
    <p:sldId id="274" r:id="rId18"/>
    <p:sldId id="276" r:id="rId19"/>
    <p:sldId id="275" r:id="rId20"/>
    <p:sldId id="277" r:id="rId21"/>
    <p:sldId id="278" r:id="rId22"/>
    <p:sldId id="279" r:id="rId23"/>
    <p:sldId id="280" r:id="rId2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2" autoAdjust="0"/>
    <p:restoredTop sz="94665" autoAdjust="0"/>
  </p:normalViewPr>
  <p:slideViewPr>
    <p:cSldViewPr>
      <p:cViewPr varScale="1">
        <p:scale>
          <a:sx n="110" d="100"/>
          <a:sy n="110" d="100"/>
        </p:scale>
        <p:origin x="-1680" y="-1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F2F5E10-5301-4EE6-90D2-A6C4A3F62BED}" type="slidenum">
              <a:rPr lang="en-US" smtClean="0"/>
              <a:t>‹n.›</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it-IT" smtClean="0"/>
              <a:t>Fare clic per modificare stile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4" name="Date Placeholder 3"/>
          <p:cNvSpPr>
            <a:spLocks noGrp="1"/>
          </p:cNvSpPr>
          <p:nvPr>
            <p:ph type="dt" sz="half" idx="10"/>
          </p:nvPr>
        </p:nvSpPr>
        <p:spPr/>
        <p:txBody>
          <a:bodyPr/>
          <a:lstStyle/>
          <a:p>
            <a:fld id="{2C10C7D7-B98D-4AA2-94F1-DBC2ED5FC538}" type="datetimeFigureOut">
              <a:rPr lang="it-IT" smtClean="0"/>
              <a:t>08/10/15</a:t>
            </a:fld>
            <a:endParaRPr lang="it-IT"/>
          </a:p>
        </p:txBody>
      </p:sp>
      <p:sp>
        <p:nvSpPr>
          <p:cNvPr id="5" name="Footer Placeholder 4"/>
          <p:cNvSpPr>
            <a:spLocks noGrp="1"/>
          </p:cNvSpPr>
          <p:nvPr>
            <p:ph type="ftr" sz="quarter" idx="11"/>
          </p:nvPr>
        </p:nvSpPr>
        <p:spPr/>
        <p:txBody>
          <a:bodyPr/>
          <a:lstStyle/>
          <a:p>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2C10C7D7-B98D-4AA2-94F1-DBC2ED5FC538}" type="datetimeFigureOut">
              <a:rPr lang="it-IT" smtClean="0"/>
              <a:t>08/10/15</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7A05FA2C-5CE8-4743-B7CF-03627020DD45}"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it-IT" smtClean="0"/>
              <a:t>Fare clic per modificare stile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2C10C7D7-B98D-4AA2-94F1-DBC2ED5FC538}" type="datetimeFigureOut">
              <a:rPr lang="it-IT" smtClean="0"/>
              <a:t>08/10/15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A05FA2C-5CE8-4743-B7CF-03627020DD45}" type="slidenum">
              <a:rPr lang="it-IT" smtClean="0"/>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it-IT" smtClean="0"/>
              <a:t>Fare clic per modificare stile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a:xfrm>
            <a:off x="3886124" y="6288741"/>
            <a:ext cx="1887537" cy="365125"/>
          </a:xfrm>
        </p:spPr>
        <p:txBody>
          <a:bodyPr/>
          <a:lstStyle/>
          <a:p>
            <a:fld id="{2C10C7D7-B98D-4AA2-94F1-DBC2ED5FC538}" type="datetimeFigureOut">
              <a:rPr lang="it-IT" smtClean="0"/>
              <a:t>08/10/15</a:t>
            </a:fld>
            <a:endParaRPr lang="it-IT"/>
          </a:p>
        </p:txBody>
      </p:sp>
      <p:sp>
        <p:nvSpPr>
          <p:cNvPr id="6" name="Footer Placeholder 5"/>
          <p:cNvSpPr>
            <a:spLocks noGrp="1"/>
          </p:cNvSpPr>
          <p:nvPr>
            <p:ph type="ftr" sz="quarter" idx="11"/>
          </p:nvPr>
        </p:nvSpPr>
        <p:spPr>
          <a:xfrm>
            <a:off x="5867399" y="6288741"/>
            <a:ext cx="2675965" cy="365125"/>
          </a:xfrm>
        </p:spPr>
        <p:txBody>
          <a:bodyPr/>
          <a:lstStyle/>
          <a:p>
            <a:endParaRPr lang="it-IT"/>
          </a:p>
        </p:txBody>
      </p:sp>
      <p:sp>
        <p:nvSpPr>
          <p:cNvPr id="7" name="Slide Number Placeholder 6"/>
          <p:cNvSpPr>
            <a:spLocks noGrp="1"/>
          </p:cNvSpPr>
          <p:nvPr>
            <p:ph type="sldNum" sz="quarter" idx="12"/>
          </p:nvPr>
        </p:nvSpPr>
        <p:spPr/>
        <p:txBody>
          <a:bodyPr/>
          <a:lstStyle/>
          <a:p>
            <a:fld id="{7A05FA2C-5CE8-4743-B7CF-03627020DD45}" type="slidenum">
              <a:rPr lang="it-IT" smtClean="0"/>
              <a:t>‹n.›</a:t>
            </a:fld>
            <a:endParaRPr lang="it-IT"/>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Immagine con didascalia,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it-IT" smtClean="0"/>
              <a:t>Fare clic per modificare stile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a:xfrm>
            <a:off x="381000" y="6288741"/>
            <a:ext cx="1865125" cy="365125"/>
          </a:xfrm>
        </p:spPr>
        <p:txBody>
          <a:bodyPr/>
          <a:lstStyle/>
          <a:p>
            <a:fld id="{2C10C7D7-B98D-4AA2-94F1-DBC2ED5FC538}" type="datetimeFigureOut">
              <a:rPr lang="it-IT" smtClean="0"/>
              <a:t>08/10/15</a:t>
            </a:fld>
            <a:endParaRPr lang="it-IT"/>
          </a:p>
        </p:txBody>
      </p:sp>
      <p:sp>
        <p:nvSpPr>
          <p:cNvPr id="6" name="Footer Placeholder 5"/>
          <p:cNvSpPr>
            <a:spLocks noGrp="1"/>
          </p:cNvSpPr>
          <p:nvPr>
            <p:ph type="ftr" sz="quarter" idx="11"/>
          </p:nvPr>
        </p:nvSpPr>
        <p:spPr>
          <a:xfrm>
            <a:off x="3325813" y="6288741"/>
            <a:ext cx="5217551" cy="365125"/>
          </a:xfrm>
        </p:spPr>
        <p:txBody>
          <a:bodyPr/>
          <a:lstStyle/>
          <a:p>
            <a:endParaRPr lang="it-IT"/>
          </a:p>
        </p:txBody>
      </p:sp>
      <p:sp>
        <p:nvSpPr>
          <p:cNvPr id="7" name="Slide Number Placeholder 6"/>
          <p:cNvSpPr>
            <a:spLocks noGrp="1"/>
          </p:cNvSpPr>
          <p:nvPr>
            <p:ph type="sldNum" sz="quarter" idx="12"/>
          </p:nvPr>
        </p:nvSpPr>
        <p:spPr/>
        <p:txBody>
          <a:bodyPr/>
          <a:lstStyle/>
          <a:p>
            <a:fld id="{7A05FA2C-5CE8-4743-B7CF-03627020DD45}" type="slidenum">
              <a:rPr lang="it-IT" smtClean="0"/>
              <a:t>‹n.›</a:t>
            </a:fld>
            <a:endParaRPr lang="it-I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magine sopra didascalia">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it-IT" smtClean="0"/>
              <a:t>Fare clic per modificare stile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a:xfrm>
            <a:off x="381000" y="6288741"/>
            <a:ext cx="1865125" cy="365125"/>
          </a:xfrm>
        </p:spPr>
        <p:txBody>
          <a:bodyPr/>
          <a:lstStyle/>
          <a:p>
            <a:fld id="{2C10C7D7-B98D-4AA2-94F1-DBC2ED5FC538}" type="datetimeFigureOut">
              <a:rPr lang="it-IT" smtClean="0"/>
              <a:t>08/10/15</a:t>
            </a:fld>
            <a:endParaRPr lang="it-IT"/>
          </a:p>
        </p:txBody>
      </p:sp>
      <p:sp>
        <p:nvSpPr>
          <p:cNvPr id="6" name="Footer Placeholder 5"/>
          <p:cNvSpPr>
            <a:spLocks noGrp="1"/>
          </p:cNvSpPr>
          <p:nvPr>
            <p:ph type="ftr" sz="quarter" idx="11"/>
          </p:nvPr>
        </p:nvSpPr>
        <p:spPr>
          <a:xfrm>
            <a:off x="3325813" y="6288741"/>
            <a:ext cx="5217551" cy="365125"/>
          </a:xfrm>
        </p:spPr>
        <p:txBody>
          <a:bodyPr/>
          <a:lstStyle/>
          <a:p>
            <a:endParaRPr lang="it-IT"/>
          </a:p>
        </p:txBody>
      </p:sp>
      <p:sp>
        <p:nvSpPr>
          <p:cNvPr id="7" name="Slide Number Placeholder 6"/>
          <p:cNvSpPr>
            <a:spLocks noGrp="1"/>
          </p:cNvSpPr>
          <p:nvPr>
            <p:ph type="sldNum" sz="quarter" idx="12"/>
          </p:nvPr>
        </p:nvSpPr>
        <p:spPr/>
        <p:txBody>
          <a:bodyPr/>
          <a:lstStyle/>
          <a:p>
            <a:fld id="{7A05FA2C-5CE8-4743-B7CF-03627020DD45}" type="slidenum">
              <a:rPr lang="it-IT" smtClean="0"/>
              <a:t>‹n.›</a:t>
            </a:fld>
            <a:endParaRPr lang="it-I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it-IT" smtClean="0"/>
              <a:t>Fare clic per modificare stile</a:t>
            </a:r>
            <a:endParaRPr/>
          </a:p>
        </p:txBody>
      </p:sp>
      <p:sp>
        <p:nvSpPr>
          <p:cNvPr id="3" name="Vertical Text Placeholder 2"/>
          <p:cNvSpPr>
            <a:spLocks noGrp="1"/>
          </p:cNvSpPr>
          <p:nvPr>
            <p:ph type="body" orient="vert" idx="1"/>
          </p:nvPr>
        </p:nvSpPr>
        <p:spPr/>
        <p:txBody>
          <a:bodyPr vert="eaVert"/>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p>
            <a:fld id="{2C10C7D7-B98D-4AA2-94F1-DBC2ED5FC538}" type="datetimeFigureOut">
              <a:rPr lang="it-IT" smtClean="0"/>
              <a:t>08/10/15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A05FA2C-5CE8-4743-B7CF-03627020DD45}" type="slidenum">
              <a:rPr lang="it-IT" smtClean="0"/>
              <a:t>‹n.›</a:t>
            </a:fld>
            <a:endParaRPr lang="it-IT"/>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it-IT" smtClean="0"/>
              <a:t>Fare clic per modificare stile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p>
            <a:fld id="{2C10C7D7-B98D-4AA2-94F1-DBC2ED5FC538}" type="datetimeFigureOut">
              <a:rPr lang="it-IT" smtClean="0"/>
              <a:t>08/10/15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A05FA2C-5CE8-4743-B7CF-03627020DD45}"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it-IT" smtClean="0"/>
              <a:t>Fare clic per modificare stile</a:t>
            </a:r>
            <a:endParaRPr/>
          </a:p>
        </p:txBody>
      </p:sp>
      <p:sp>
        <p:nvSpPr>
          <p:cNvPr id="3" name="Content Placeholder 2"/>
          <p:cNvSpPr>
            <a:spLocks noGrp="1"/>
          </p:cNvSpPr>
          <p:nvPr>
            <p:ph idx="1"/>
          </p:nvPr>
        </p:nvSpPr>
        <p:spPr/>
        <p:txBody>
          <a:bodyPr/>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p>
            <a:fld id="{2C10C7D7-B98D-4AA2-94F1-DBC2ED5FC538}" type="datetimeFigureOut">
              <a:rPr lang="it-IT" smtClean="0"/>
              <a:t>08/10/15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A05FA2C-5CE8-4743-B7CF-03627020DD45}"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it-IT" smtClean="0"/>
              <a:t>Fare clic per modificare stile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2C10C7D7-B98D-4AA2-94F1-DBC2ED5FC538}" type="datetimeFigureOut">
              <a:rPr lang="it-IT" smtClean="0"/>
              <a:t>08/10/15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A05FA2C-5CE8-4743-B7CF-03627020DD45}"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it-IT" smtClean="0"/>
              <a:t>Fare clic per modificare stile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Date Placeholder 4"/>
          <p:cNvSpPr>
            <a:spLocks noGrp="1"/>
          </p:cNvSpPr>
          <p:nvPr>
            <p:ph type="dt" sz="half" idx="10"/>
          </p:nvPr>
        </p:nvSpPr>
        <p:spPr/>
        <p:txBody>
          <a:bodyPr/>
          <a:lstStyle/>
          <a:p>
            <a:fld id="{2C10C7D7-B98D-4AA2-94F1-DBC2ED5FC538}" type="datetimeFigureOut">
              <a:rPr lang="it-IT" smtClean="0"/>
              <a:t>08/10/15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A05FA2C-5CE8-4743-B7CF-03627020DD45}"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it-IT" smtClean="0"/>
              <a:t>Fare clic per modificare stile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7" name="Date Placeholder 6"/>
          <p:cNvSpPr>
            <a:spLocks noGrp="1"/>
          </p:cNvSpPr>
          <p:nvPr>
            <p:ph type="dt" sz="half" idx="10"/>
          </p:nvPr>
        </p:nvSpPr>
        <p:spPr/>
        <p:txBody>
          <a:bodyPr/>
          <a:lstStyle/>
          <a:p>
            <a:fld id="{2C10C7D7-B98D-4AA2-94F1-DBC2ED5FC538}" type="datetimeFigureOut">
              <a:rPr lang="it-IT" smtClean="0"/>
              <a:t>08/10/15</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7A05FA2C-5CE8-4743-B7CF-03627020DD45}" type="slidenum">
              <a:rPr lang="it-IT" smtClean="0"/>
              <a:t>‹n.›</a:t>
            </a:fld>
            <a:endParaRPr lang="it-IT"/>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uto, sopra e sotto">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it-IT" smtClean="0"/>
              <a:t>Fare clic per modificare stile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Date Placeholder 4"/>
          <p:cNvSpPr>
            <a:spLocks noGrp="1"/>
          </p:cNvSpPr>
          <p:nvPr>
            <p:ph type="dt" sz="half" idx="10"/>
          </p:nvPr>
        </p:nvSpPr>
        <p:spPr/>
        <p:txBody>
          <a:bodyPr/>
          <a:lstStyle/>
          <a:p>
            <a:fld id="{2C10C7D7-B98D-4AA2-94F1-DBC2ED5FC538}" type="datetimeFigureOut">
              <a:rPr lang="it-IT" smtClean="0"/>
              <a:t>08/10/15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A05FA2C-5CE8-4743-B7CF-03627020DD45}" type="slidenum">
              <a:rPr lang="it-IT" smtClean="0"/>
              <a:t>‹n.›</a:t>
            </a:fld>
            <a:endParaRPr lang="it-IT"/>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uto">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it-IT" smtClean="0"/>
              <a:t>Fare clic per modificare stile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Date Placeholder 4"/>
          <p:cNvSpPr>
            <a:spLocks noGrp="1"/>
          </p:cNvSpPr>
          <p:nvPr>
            <p:ph type="dt" sz="half" idx="10"/>
          </p:nvPr>
        </p:nvSpPr>
        <p:spPr/>
        <p:txBody>
          <a:bodyPr/>
          <a:lstStyle/>
          <a:p>
            <a:fld id="{2C10C7D7-B98D-4AA2-94F1-DBC2ED5FC538}" type="datetimeFigureOut">
              <a:rPr lang="it-IT" smtClean="0"/>
              <a:t>08/10/15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A05FA2C-5CE8-4743-B7CF-03627020DD45}" type="slidenum">
              <a:rPr lang="it-IT" smtClean="0"/>
              <a:t>‹n.›</a:t>
            </a:fld>
            <a:endParaRPr lang="it-IT"/>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uto">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it-IT" smtClean="0"/>
              <a:t>Fare clic per modificare stile</a:t>
            </a:r>
            <a:endParaRPr/>
          </a:p>
        </p:txBody>
      </p:sp>
      <p:sp>
        <p:nvSpPr>
          <p:cNvPr id="5" name="Date Placeholder 4"/>
          <p:cNvSpPr>
            <a:spLocks noGrp="1"/>
          </p:cNvSpPr>
          <p:nvPr>
            <p:ph type="dt" sz="half" idx="10"/>
          </p:nvPr>
        </p:nvSpPr>
        <p:spPr/>
        <p:txBody>
          <a:bodyPr/>
          <a:lstStyle/>
          <a:p>
            <a:fld id="{2C10C7D7-B98D-4AA2-94F1-DBC2ED5FC538}" type="datetimeFigureOut">
              <a:rPr lang="it-IT" smtClean="0"/>
              <a:t>08/10/15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A05FA2C-5CE8-4743-B7CF-03627020DD45}" type="slidenum">
              <a:rPr lang="it-IT" smtClean="0"/>
              <a:t>‹n.›</a:t>
            </a:fld>
            <a:endParaRPr lang="it-IT"/>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it-IT" smtClean="0"/>
              <a:t>Fare clic per modificare stile</a:t>
            </a:r>
            <a:endParaRPr/>
          </a:p>
        </p:txBody>
      </p:sp>
      <p:sp>
        <p:nvSpPr>
          <p:cNvPr id="3" name="Date Placeholder 2"/>
          <p:cNvSpPr>
            <a:spLocks noGrp="1"/>
          </p:cNvSpPr>
          <p:nvPr>
            <p:ph type="dt" sz="half" idx="10"/>
          </p:nvPr>
        </p:nvSpPr>
        <p:spPr/>
        <p:txBody>
          <a:bodyPr/>
          <a:lstStyle/>
          <a:p>
            <a:fld id="{2C10C7D7-B98D-4AA2-94F1-DBC2ED5FC538}" type="datetimeFigureOut">
              <a:rPr lang="it-IT" smtClean="0"/>
              <a:t>08/10/15</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7A05FA2C-5CE8-4743-B7CF-03627020DD45}"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it-IT" smtClean="0"/>
              <a:t>Fare clic per modificare stile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2C10C7D7-B98D-4AA2-94F1-DBC2ED5FC538}" type="datetimeFigureOut">
              <a:rPr lang="it-IT" smtClean="0"/>
              <a:t>08/10/15</a:t>
            </a:fld>
            <a:endParaRPr lang="it-IT"/>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it-IT"/>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7A05FA2C-5CE8-4743-B7CF-03627020DD45}"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988" r:id="rId1"/>
    <p:sldLayoutId id="2147483989" r:id="rId2"/>
    <p:sldLayoutId id="2147483990" r:id="rId3"/>
    <p:sldLayoutId id="2147483991" r:id="rId4"/>
    <p:sldLayoutId id="2147483992" r:id="rId5"/>
    <p:sldLayoutId id="2147483993" r:id="rId6"/>
    <p:sldLayoutId id="2147483994" r:id="rId7"/>
    <p:sldLayoutId id="2147483995" r:id="rId8"/>
    <p:sldLayoutId id="2147483996" r:id="rId9"/>
    <p:sldLayoutId id="2147483997" r:id="rId10"/>
    <p:sldLayoutId id="2147483998" r:id="rId11"/>
    <p:sldLayoutId id="2147483999" r:id="rId12"/>
    <p:sldLayoutId id="2147484000" r:id="rId13"/>
    <p:sldLayoutId id="2147484001" r:id="rId14"/>
    <p:sldLayoutId id="2147484002" r:id="rId15"/>
    <p:sldLayoutId id="2147484003"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uropa.eu/about-eu/facts-figures/economy/index_it.ht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10.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TAFTA/TTIP</a:t>
            </a:r>
            <a:br>
              <a:rPr lang="it-IT" dirty="0" smtClean="0"/>
            </a:br>
            <a:r>
              <a:rPr lang="it-IT" sz="2800" dirty="0" smtClean="0"/>
              <a:t>the </a:t>
            </a:r>
            <a:r>
              <a:rPr lang="it-IT" sz="2800" dirty="0" err="1" smtClean="0"/>
              <a:t>foremost</a:t>
            </a:r>
            <a:r>
              <a:rPr lang="it-IT" sz="2800" dirty="0" smtClean="0"/>
              <a:t> </a:t>
            </a:r>
            <a:r>
              <a:rPr lang="it-IT" sz="2800" dirty="0" err="1" smtClean="0"/>
              <a:t>point</a:t>
            </a:r>
            <a:r>
              <a:rPr lang="it-IT" sz="2800" dirty="0" smtClean="0"/>
              <a:t> to capital</a:t>
            </a:r>
            <a:endParaRPr lang="it-IT" sz="2800" dirty="0"/>
          </a:p>
        </p:txBody>
      </p:sp>
      <p:sp>
        <p:nvSpPr>
          <p:cNvPr id="3" name="Sottotitolo 2"/>
          <p:cNvSpPr>
            <a:spLocks noGrp="1"/>
          </p:cNvSpPr>
          <p:nvPr>
            <p:ph type="subTitle" idx="1"/>
          </p:nvPr>
        </p:nvSpPr>
        <p:spPr/>
        <p:txBody>
          <a:bodyPr>
            <a:normAutofit lnSpcReduction="10000"/>
          </a:bodyPr>
          <a:lstStyle/>
          <a:p>
            <a:r>
              <a:rPr lang="en-US" dirty="0"/>
              <a:t>International Trade Union Symposium WFTU- </a:t>
            </a:r>
            <a:r>
              <a:rPr lang="en-US" dirty="0" smtClean="0"/>
              <a:t>CTB</a:t>
            </a:r>
          </a:p>
          <a:p>
            <a:r>
              <a:rPr lang="en-US" dirty="0" smtClean="0"/>
              <a:t>San Paulo 1-3 October 2015</a:t>
            </a:r>
          </a:p>
          <a:p>
            <a:endParaRPr lang="en-US" dirty="0"/>
          </a:p>
          <a:p>
            <a:endParaRPr lang="en-US" dirty="0" smtClean="0"/>
          </a:p>
          <a:p>
            <a:r>
              <a:rPr lang="en-US" dirty="0" smtClean="0"/>
              <a:t>USB - Italy</a:t>
            </a:r>
            <a:endParaRPr lang="it-IT" dirty="0"/>
          </a:p>
        </p:txBody>
      </p:sp>
    </p:spTree>
    <p:extLst>
      <p:ext uri="{BB962C8B-B14F-4D97-AF65-F5344CB8AC3E}">
        <p14:creationId xmlns:p14="http://schemas.microsoft.com/office/powerpoint/2010/main" val="425257288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Raise</a:t>
            </a:r>
            <a:r>
              <a:rPr lang="it-IT" dirty="0" smtClean="0"/>
              <a:t> </a:t>
            </a:r>
            <a:r>
              <a:rPr lang="it-IT" dirty="0" err="1" smtClean="0"/>
              <a:t>one</a:t>
            </a:r>
            <a:r>
              <a:rPr lang="it-IT" dirty="0" smtClean="0"/>
              <a:t> </a:t>
            </a:r>
            <a:r>
              <a:rPr lang="it-IT" dirty="0" err="1" smtClean="0"/>
              <a:t>issue</a:t>
            </a:r>
            <a:endParaRPr lang="it-IT" dirty="0"/>
          </a:p>
        </p:txBody>
      </p:sp>
      <p:sp>
        <p:nvSpPr>
          <p:cNvPr id="3" name="Segnaposto contenuto 2"/>
          <p:cNvSpPr>
            <a:spLocks noGrp="1"/>
          </p:cNvSpPr>
          <p:nvPr>
            <p:ph idx="1"/>
          </p:nvPr>
        </p:nvSpPr>
        <p:spPr/>
        <p:txBody>
          <a:bodyPr>
            <a:normAutofit lnSpcReduction="10000"/>
          </a:bodyPr>
          <a:lstStyle/>
          <a:p>
            <a:pPr>
              <a:buFont typeface="Arial"/>
              <a:buChar char="•"/>
            </a:pPr>
            <a:r>
              <a:rPr lang="en-US" dirty="0" smtClean="0"/>
              <a:t>The U.S. is seen as having stronger rules in financial services, thus there may be more regulation to lose than gain in trade talks, while Europe touts its rules as superior in food safety and other sectors. </a:t>
            </a:r>
          </a:p>
          <a:p>
            <a:pPr>
              <a:buFont typeface="Arial"/>
              <a:buChar char="•"/>
            </a:pPr>
            <a:r>
              <a:rPr lang="en-US" dirty="0"/>
              <a:t>The EU is putting more pressure on the US to include financial regulation on the talks. </a:t>
            </a:r>
          </a:p>
          <a:p>
            <a:pPr>
              <a:buFont typeface="Arial"/>
              <a:buChar char="•"/>
            </a:pPr>
            <a:r>
              <a:rPr lang="en-US" dirty="0" smtClean="0"/>
              <a:t>However</a:t>
            </a:r>
            <a:r>
              <a:rPr lang="en-US" dirty="0"/>
              <a:t>, the US does not want to make any concessions. They refuses to reopen, weaken, or undermine implementation of the Dodd-Frank Act, which was introduced to tighten bank regulations after the 2008 crisis.</a:t>
            </a:r>
            <a:endParaRPr lang="it-IT" dirty="0"/>
          </a:p>
          <a:p>
            <a:endParaRPr lang="it-IT" dirty="0"/>
          </a:p>
        </p:txBody>
      </p:sp>
    </p:spTree>
    <p:extLst>
      <p:ext uri="{BB962C8B-B14F-4D97-AF65-F5344CB8AC3E}">
        <p14:creationId xmlns:p14="http://schemas.microsoft.com/office/powerpoint/2010/main" val="18499589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Raise</a:t>
            </a:r>
            <a:r>
              <a:rPr lang="it-IT" dirty="0" smtClean="0"/>
              <a:t> </a:t>
            </a:r>
            <a:r>
              <a:rPr lang="it-IT" dirty="0" err="1" smtClean="0"/>
              <a:t>one</a:t>
            </a:r>
            <a:r>
              <a:rPr lang="it-IT" dirty="0" smtClean="0"/>
              <a:t> </a:t>
            </a:r>
            <a:r>
              <a:rPr lang="it-IT" dirty="0" err="1" smtClean="0"/>
              <a:t>issue</a:t>
            </a:r>
            <a:r>
              <a:rPr lang="it-IT" dirty="0" smtClean="0"/>
              <a:t> </a:t>
            </a:r>
            <a:endParaRPr lang="it-IT" dirty="0"/>
          </a:p>
        </p:txBody>
      </p:sp>
      <p:sp>
        <p:nvSpPr>
          <p:cNvPr id="3" name="Segnaposto contenuto 2"/>
          <p:cNvSpPr>
            <a:spLocks noGrp="1"/>
          </p:cNvSpPr>
          <p:nvPr>
            <p:ph idx="1"/>
          </p:nvPr>
        </p:nvSpPr>
        <p:spPr/>
        <p:txBody>
          <a:bodyPr>
            <a:normAutofit/>
          </a:bodyPr>
          <a:lstStyle/>
          <a:p>
            <a:pPr marL="0" indent="0">
              <a:buNone/>
            </a:pPr>
            <a:r>
              <a:rPr lang="en-US" sz="2400" dirty="0" smtClean="0"/>
              <a:t>The use of growth promoters in food production has been a highly contentious issue between the EU and U.S.: </a:t>
            </a:r>
          </a:p>
          <a:p>
            <a:pPr marL="0" indent="0">
              <a:buNone/>
            </a:pPr>
            <a:r>
              <a:rPr lang="en-US" sz="2400" dirty="0" smtClean="0"/>
              <a:t>• In the U.S, protein and β-agonists are given to animals and some antibiotics put into water and feed to increase growth and feed efficiency. </a:t>
            </a:r>
          </a:p>
          <a:p>
            <a:pPr marL="0" indent="0">
              <a:buNone/>
            </a:pPr>
            <a:r>
              <a:rPr lang="en-US" sz="2400" dirty="0" smtClean="0"/>
              <a:t>• In the EU, against the law and against the Code of Ethics for veterinarians, to give animals drugs for non-therapeutic purposes. </a:t>
            </a:r>
            <a:endParaRPr lang="it-IT" sz="2400" dirty="0"/>
          </a:p>
        </p:txBody>
      </p:sp>
    </p:spTree>
    <p:extLst>
      <p:ext uri="{BB962C8B-B14F-4D97-AF65-F5344CB8AC3E}">
        <p14:creationId xmlns:p14="http://schemas.microsoft.com/office/powerpoint/2010/main" val="195436948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E.U./USA </a:t>
            </a:r>
            <a:r>
              <a:rPr lang="it-IT" dirty="0" err="1" smtClean="0"/>
              <a:t>imperialist</a:t>
            </a:r>
            <a:r>
              <a:rPr lang="it-IT" dirty="0" smtClean="0"/>
              <a:t> </a:t>
            </a:r>
            <a:r>
              <a:rPr lang="it-IT" dirty="0" err="1" smtClean="0"/>
              <a:t>poles</a:t>
            </a:r>
            <a:endParaRPr lang="it-IT" dirty="0"/>
          </a:p>
        </p:txBody>
      </p:sp>
      <p:sp>
        <p:nvSpPr>
          <p:cNvPr id="3" name="Segnaposto contenuto 2"/>
          <p:cNvSpPr>
            <a:spLocks noGrp="1"/>
          </p:cNvSpPr>
          <p:nvPr>
            <p:ph idx="1"/>
          </p:nvPr>
        </p:nvSpPr>
        <p:spPr/>
        <p:txBody>
          <a:bodyPr>
            <a:normAutofit/>
          </a:bodyPr>
          <a:lstStyle/>
          <a:p>
            <a:pPr marL="0" indent="0">
              <a:buNone/>
            </a:pPr>
            <a:r>
              <a:rPr lang="en-US" dirty="0"/>
              <a:t>World's largest trade market</a:t>
            </a:r>
          </a:p>
          <a:p>
            <a:pPr marL="0" indent="0">
              <a:buNone/>
            </a:pPr>
            <a:r>
              <a:rPr lang="en-US" dirty="0"/>
              <a:t> – 50% of world </a:t>
            </a:r>
            <a:r>
              <a:rPr lang="en-US" dirty="0" smtClean="0"/>
              <a:t>GDP (Gross Domestic Product) </a:t>
            </a:r>
            <a:r>
              <a:rPr lang="en-US" dirty="0"/>
              <a:t>and 30% of world trade </a:t>
            </a:r>
          </a:p>
          <a:p>
            <a:pPr marL="0" indent="0">
              <a:buNone/>
            </a:pPr>
            <a:r>
              <a:rPr lang="en-US" i="1" dirty="0" smtClean="0"/>
              <a:t>need </a:t>
            </a:r>
            <a:r>
              <a:rPr lang="en-US" i="1" dirty="0"/>
              <a:t>to create a common front to mark the rise of the </a:t>
            </a:r>
            <a:r>
              <a:rPr lang="en-US" i="1" dirty="0" smtClean="0"/>
              <a:t>BRICS (Brazil-Russia-India-China-South Africa)</a:t>
            </a:r>
          </a:p>
          <a:p>
            <a:pPr marL="0" indent="0">
              <a:buNone/>
            </a:pPr>
            <a:r>
              <a:rPr lang="en-US" dirty="0"/>
              <a:t> China is considered the main </a:t>
            </a:r>
            <a:r>
              <a:rPr lang="en-US" dirty="0" smtClean="0"/>
              <a:t>ECONOMIC opponent</a:t>
            </a:r>
          </a:p>
          <a:p>
            <a:pPr marL="0" indent="0">
              <a:buNone/>
            </a:pPr>
            <a:r>
              <a:rPr lang="it-IT" dirty="0" smtClean="0"/>
              <a:t>in</a:t>
            </a:r>
            <a:r>
              <a:rPr lang="en-US" dirty="0" smtClean="0"/>
              <a:t> </a:t>
            </a:r>
            <a:r>
              <a:rPr lang="en-US" dirty="0"/>
              <a:t>2020, China </a:t>
            </a:r>
            <a:r>
              <a:rPr lang="en-US" dirty="0" smtClean="0"/>
              <a:t>would </a:t>
            </a:r>
            <a:r>
              <a:rPr lang="en-US" dirty="0"/>
              <a:t>overtake the United States to the </a:t>
            </a:r>
            <a:r>
              <a:rPr lang="en-US" dirty="0" smtClean="0"/>
              <a:t>produced annual wealth</a:t>
            </a:r>
            <a:endParaRPr lang="it-IT" dirty="0"/>
          </a:p>
        </p:txBody>
      </p:sp>
    </p:spTree>
    <p:extLst>
      <p:ext uri="{BB962C8B-B14F-4D97-AF65-F5344CB8AC3E}">
        <p14:creationId xmlns:p14="http://schemas.microsoft.com/office/powerpoint/2010/main" val="373140097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European</a:t>
            </a:r>
            <a:r>
              <a:rPr lang="it-IT" dirty="0" smtClean="0"/>
              <a:t> Union </a:t>
            </a:r>
            <a:r>
              <a:rPr lang="it-IT" dirty="0" err="1" smtClean="0"/>
              <a:t>imperialist</a:t>
            </a:r>
            <a:r>
              <a:rPr lang="it-IT" dirty="0" smtClean="0"/>
              <a:t> pole</a:t>
            </a:r>
            <a:endParaRPr lang="it-IT" dirty="0"/>
          </a:p>
        </p:txBody>
      </p:sp>
      <p:sp>
        <p:nvSpPr>
          <p:cNvPr id="3" name="Segnaposto contenuto 2"/>
          <p:cNvSpPr>
            <a:spLocks noGrp="1"/>
          </p:cNvSpPr>
          <p:nvPr>
            <p:ph idx="1"/>
          </p:nvPr>
        </p:nvSpPr>
        <p:spPr/>
        <p:txBody>
          <a:bodyPr>
            <a:normAutofit/>
          </a:bodyPr>
          <a:lstStyle/>
          <a:p>
            <a:pPr marL="0" indent="0">
              <a:buNone/>
            </a:pPr>
            <a:r>
              <a:rPr lang="en-US" dirty="0"/>
              <a:t>EU main source of foreign </a:t>
            </a:r>
            <a:r>
              <a:rPr lang="en-US" dirty="0" smtClean="0"/>
              <a:t>profits </a:t>
            </a:r>
          </a:p>
          <a:p>
            <a:pPr marL="0" indent="0">
              <a:buNone/>
            </a:pPr>
            <a:r>
              <a:rPr lang="en-US" dirty="0"/>
              <a:t>	</a:t>
            </a:r>
            <a:r>
              <a:rPr lang="en-US" dirty="0" smtClean="0"/>
              <a:t>230 billions in 2013 </a:t>
            </a:r>
            <a:r>
              <a:rPr lang="it-IT" dirty="0" smtClean="0"/>
              <a:t>–</a:t>
            </a:r>
            <a:r>
              <a:rPr lang="en-US" dirty="0" smtClean="0"/>
              <a:t> 57 % of total</a:t>
            </a:r>
          </a:p>
          <a:p>
            <a:pPr marL="0" indent="0">
              <a:buNone/>
            </a:pPr>
            <a:r>
              <a:rPr lang="en-US" dirty="0" smtClean="0"/>
              <a:t>European Union (GDP) in 2012: 12.945,402 billion euros </a:t>
            </a:r>
          </a:p>
          <a:p>
            <a:pPr marL="0" indent="0">
              <a:buNone/>
            </a:pPr>
            <a:r>
              <a:rPr lang="en-US" dirty="0" smtClean="0"/>
              <a:t>EU commercial exchange with other countries represents 20% world trade exportation</a:t>
            </a:r>
          </a:p>
          <a:p>
            <a:pPr marL="0" indent="0">
              <a:buNone/>
            </a:pPr>
            <a:r>
              <a:rPr lang="en-US" dirty="0"/>
              <a:t>EU </a:t>
            </a:r>
            <a:r>
              <a:rPr lang="en-US" dirty="0" smtClean="0"/>
              <a:t>is </a:t>
            </a:r>
            <a:r>
              <a:rPr lang="en-US" dirty="0"/>
              <a:t>the largest trading bloc in the </a:t>
            </a:r>
            <a:r>
              <a:rPr lang="en-US" dirty="0" smtClean="0"/>
              <a:t>world: </a:t>
            </a:r>
          </a:p>
          <a:p>
            <a:pPr marL="0" indent="0">
              <a:buNone/>
            </a:pPr>
            <a:r>
              <a:rPr lang="en-US" dirty="0" smtClean="0"/>
              <a:t>16,4 % import </a:t>
            </a:r>
            <a:r>
              <a:rPr lang="it-IT" dirty="0" smtClean="0"/>
              <a:t>–</a:t>
            </a:r>
            <a:r>
              <a:rPr lang="en-US" dirty="0" smtClean="0"/>
              <a:t> 15,5 export</a:t>
            </a:r>
            <a:endParaRPr lang="it-IT" dirty="0"/>
          </a:p>
        </p:txBody>
      </p:sp>
    </p:spTree>
    <p:extLst>
      <p:ext uri="{BB962C8B-B14F-4D97-AF65-F5344CB8AC3E}">
        <p14:creationId xmlns:p14="http://schemas.microsoft.com/office/powerpoint/2010/main" val="286330447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t>TTIP provides also:</a:t>
            </a:r>
            <a:br>
              <a:rPr lang="en-US" dirty="0"/>
            </a:br>
            <a:endParaRPr lang="it-IT" dirty="0"/>
          </a:p>
        </p:txBody>
      </p:sp>
      <p:sp>
        <p:nvSpPr>
          <p:cNvPr id="3" name="Segnaposto contenuto 2"/>
          <p:cNvSpPr>
            <a:spLocks noGrp="1"/>
          </p:cNvSpPr>
          <p:nvPr>
            <p:ph idx="1"/>
          </p:nvPr>
        </p:nvSpPr>
        <p:spPr/>
        <p:txBody>
          <a:bodyPr>
            <a:normAutofit/>
          </a:bodyPr>
          <a:lstStyle/>
          <a:p>
            <a:pPr marL="0" indent="0">
              <a:buNone/>
            </a:pPr>
            <a:r>
              <a:rPr lang="en-US" dirty="0" smtClean="0"/>
              <a:t>intellectual </a:t>
            </a:r>
            <a:r>
              <a:rPr lang="en-US" dirty="0"/>
              <a:t>property </a:t>
            </a:r>
            <a:r>
              <a:rPr lang="en-US" dirty="0" smtClean="0"/>
              <a:t>agreements</a:t>
            </a:r>
          </a:p>
          <a:p>
            <a:r>
              <a:rPr lang="en-US" dirty="0"/>
              <a:t> </a:t>
            </a:r>
            <a:r>
              <a:rPr lang="en-US" dirty="0" smtClean="0"/>
              <a:t>ISDS Investor-State Dispute Settlement</a:t>
            </a:r>
          </a:p>
          <a:p>
            <a:pPr marL="0" indent="0">
              <a:buNone/>
            </a:pPr>
            <a:r>
              <a:rPr lang="en-US" sz="2000" i="1" dirty="0" smtClean="0"/>
              <a:t>investors </a:t>
            </a:r>
            <a:r>
              <a:rPr lang="en-US" sz="2000" i="1" dirty="0"/>
              <a:t>can make lawsuits against </a:t>
            </a:r>
            <a:r>
              <a:rPr lang="en-US" sz="2000" i="1" dirty="0" smtClean="0"/>
              <a:t>States </a:t>
            </a:r>
            <a:r>
              <a:rPr lang="en-US" sz="2000" i="1" dirty="0"/>
              <a:t>for </a:t>
            </a:r>
            <a:r>
              <a:rPr lang="en-US" sz="2000" i="1" dirty="0" smtClean="0"/>
              <a:t>‘loss </a:t>
            </a:r>
            <a:r>
              <a:rPr lang="en-US" sz="2000" i="1" dirty="0"/>
              <a:t>of </a:t>
            </a:r>
            <a:r>
              <a:rPr lang="en-US" sz="2000" i="1" dirty="0" smtClean="0"/>
              <a:t>profits’</a:t>
            </a:r>
          </a:p>
          <a:p>
            <a:pPr marL="0" indent="0">
              <a:buNone/>
            </a:pPr>
            <a:r>
              <a:rPr lang="en-US" sz="1500" i="1" dirty="0"/>
              <a:t>This allows investors to bring lawsuits against States for loss of profits and a way to bond even more states in the field of economic and social policy.</a:t>
            </a:r>
          </a:p>
          <a:p>
            <a:pPr marL="0" indent="0">
              <a:buNone/>
            </a:pPr>
            <a:r>
              <a:rPr lang="en-US" sz="1500" i="1" dirty="0"/>
              <a:t>with the threat of a lawsuit if a State measure is to harm the interests of big corporations</a:t>
            </a:r>
          </a:p>
          <a:p>
            <a:pPr marL="0" indent="0">
              <a:buNone/>
            </a:pPr>
            <a:r>
              <a:rPr lang="en-US" sz="1500" i="1" dirty="0"/>
              <a:t>for example the support of an economic </a:t>
            </a:r>
            <a:r>
              <a:rPr lang="en-US" sz="1500" i="1" dirty="0" smtClean="0"/>
              <a:t>sector, nationalization, a </a:t>
            </a:r>
            <a:r>
              <a:rPr lang="en-US" sz="1500" i="1" dirty="0"/>
              <a:t>minimum wage law</a:t>
            </a:r>
            <a:endParaRPr lang="it-IT" sz="1500" i="1" dirty="0"/>
          </a:p>
        </p:txBody>
      </p:sp>
    </p:spTree>
    <p:extLst>
      <p:ext uri="{BB962C8B-B14F-4D97-AF65-F5344CB8AC3E}">
        <p14:creationId xmlns:p14="http://schemas.microsoft.com/office/powerpoint/2010/main" val="226190189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TTIP gets </a:t>
            </a:r>
            <a:r>
              <a:rPr lang="en-US" dirty="0"/>
              <a:t>a lot of criticism</a:t>
            </a:r>
            <a:r>
              <a:rPr lang="en-US" sz="3600" i="1" dirty="0"/>
              <a:t> </a:t>
            </a:r>
            <a:r>
              <a:rPr lang="en-US" sz="3600" dirty="0"/>
              <a:t>from different </a:t>
            </a:r>
            <a:r>
              <a:rPr lang="en-US" sz="3600" dirty="0" smtClean="0"/>
              <a:t>points</a:t>
            </a:r>
            <a:endParaRPr lang="it-IT" dirty="0"/>
          </a:p>
        </p:txBody>
      </p:sp>
      <p:sp>
        <p:nvSpPr>
          <p:cNvPr id="3" name="Segnaposto contenuto 2"/>
          <p:cNvSpPr>
            <a:spLocks noGrp="1"/>
          </p:cNvSpPr>
          <p:nvPr>
            <p:ph idx="1"/>
          </p:nvPr>
        </p:nvSpPr>
        <p:spPr/>
        <p:txBody>
          <a:bodyPr>
            <a:normAutofit fontScale="92500" lnSpcReduction="20000"/>
          </a:bodyPr>
          <a:lstStyle/>
          <a:p>
            <a:r>
              <a:rPr lang="en-US" sz="2000" dirty="0" smtClean="0"/>
              <a:t>TTIP </a:t>
            </a:r>
            <a:r>
              <a:rPr lang="en-US" sz="2000" dirty="0"/>
              <a:t>would lead </a:t>
            </a:r>
            <a:r>
              <a:rPr lang="en-US" sz="2000" dirty="0" smtClean="0"/>
              <a:t>to </a:t>
            </a:r>
            <a:r>
              <a:rPr lang="en-US" sz="2000" i="1" dirty="0"/>
              <a:t>losses in terms of net exports </a:t>
            </a:r>
            <a:r>
              <a:rPr lang="en-US" sz="2000" dirty="0"/>
              <a:t>after a decade, compared to the baseline “no-TTIP” scenario. Northern European Economies would suffer the largest losses (2.07% of GDP) followed by France (1.9%), Germany (1.14%) and United Kingdom (0.95%).</a:t>
            </a:r>
          </a:p>
          <a:p>
            <a:r>
              <a:rPr lang="en-US" sz="2000" dirty="0" smtClean="0"/>
              <a:t>TTIP </a:t>
            </a:r>
            <a:r>
              <a:rPr lang="en-US" sz="2000" dirty="0"/>
              <a:t>would lead to </a:t>
            </a:r>
            <a:r>
              <a:rPr lang="en-US" sz="2000" i="1" dirty="0"/>
              <a:t>net losses in terms of GDP</a:t>
            </a:r>
            <a:r>
              <a:rPr lang="en-US" sz="2000" dirty="0"/>
              <a:t>. Consistently with figures for net exports, Northern European Economies would suffer the largest GDP reduction (-0.50%) followed by France (-0.48%) and Germany (-0.29%).</a:t>
            </a:r>
          </a:p>
          <a:p>
            <a:r>
              <a:rPr lang="en-US" sz="2000" dirty="0" smtClean="0"/>
              <a:t>TTIP </a:t>
            </a:r>
            <a:r>
              <a:rPr lang="en-US" sz="2000" dirty="0"/>
              <a:t>would lead to a </a:t>
            </a:r>
            <a:r>
              <a:rPr lang="en-US" sz="2000" i="1" dirty="0"/>
              <a:t>loss of labor income</a:t>
            </a:r>
            <a:r>
              <a:rPr lang="en-US" sz="2000" dirty="0"/>
              <a:t>. France would be the worst hit with a loss of 5,500 Euros per worker, followed by Northern European Countries (-4,800 Euros per worker), United Kingdom (-4,200 Euros per worker) and Germany (-3,400 Euros per worker).</a:t>
            </a:r>
            <a:endParaRPr lang="it-IT" sz="2000" i="1" dirty="0"/>
          </a:p>
        </p:txBody>
      </p:sp>
    </p:spTree>
    <p:extLst>
      <p:ext uri="{BB962C8B-B14F-4D97-AF65-F5344CB8AC3E}">
        <p14:creationId xmlns:p14="http://schemas.microsoft.com/office/powerpoint/2010/main" val="234587383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lnSpcReduction="10000"/>
          </a:bodyPr>
          <a:lstStyle/>
          <a:p>
            <a:r>
              <a:rPr lang="en-US" sz="2000" dirty="0"/>
              <a:t>TTIP would lead to </a:t>
            </a:r>
            <a:r>
              <a:rPr lang="en-US" sz="2000" i="1" dirty="0"/>
              <a:t>job losses</a:t>
            </a:r>
            <a:r>
              <a:rPr lang="en-US" sz="2000" dirty="0"/>
              <a:t>. T</a:t>
            </a:r>
            <a:r>
              <a:rPr lang="en-US" sz="2000" dirty="0" smtClean="0"/>
              <a:t>hey </a:t>
            </a:r>
            <a:r>
              <a:rPr lang="en-US" sz="2000" dirty="0"/>
              <a:t>calculate that approximately 600,000 jobs would be lost in the EU. Northern European countries would be the most affected (-223,000 jobs), followed by Germany (-134,000 jobs), France (- 130,000 jobs) and Southern European countries (- 90,000).</a:t>
            </a:r>
          </a:p>
          <a:p>
            <a:r>
              <a:rPr lang="en-US" sz="2000" dirty="0" smtClean="0"/>
              <a:t>TTIP </a:t>
            </a:r>
            <a:r>
              <a:rPr lang="en-US" sz="2000" dirty="0"/>
              <a:t>would lead to a </a:t>
            </a:r>
            <a:r>
              <a:rPr lang="en-US" sz="2000" i="1" dirty="0"/>
              <a:t>reduction of the labor share </a:t>
            </a:r>
            <a:r>
              <a:rPr lang="en-US" sz="2000" dirty="0"/>
              <a:t>of GDP reinforcing a trend that has contribute to the current stagnation. The flipside of this decrease is an increase in the share </a:t>
            </a:r>
            <a:r>
              <a:rPr lang="en-US" sz="2000" dirty="0" smtClean="0"/>
              <a:t>of </a:t>
            </a:r>
            <a:r>
              <a:rPr lang="en-US" sz="2000" dirty="0"/>
              <a:t>profits and rents in total income, indicating that proportionally there would be a transfer of income from labor to capital. The largest transfers will take place in UK (7% of GDP transferred from labor to profit income), France (8%), Germany and Northern Europe (4%).</a:t>
            </a:r>
            <a:endParaRPr lang="it-IT" sz="2000" dirty="0"/>
          </a:p>
        </p:txBody>
      </p:sp>
    </p:spTree>
    <p:extLst>
      <p:ext uri="{BB962C8B-B14F-4D97-AF65-F5344CB8AC3E}">
        <p14:creationId xmlns:p14="http://schemas.microsoft.com/office/powerpoint/2010/main" val="384335035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fontScale="92500" lnSpcReduction="20000"/>
          </a:bodyPr>
          <a:lstStyle/>
          <a:p>
            <a:r>
              <a:rPr lang="en-US" sz="2000" dirty="0"/>
              <a:t>TTIP would lead to a </a:t>
            </a:r>
            <a:r>
              <a:rPr lang="en-US" sz="2000" i="1" dirty="0"/>
              <a:t>loss of government revenue</a:t>
            </a:r>
            <a:r>
              <a:rPr lang="en-US" sz="2000" dirty="0"/>
              <a:t>. The surplus of indirect taxes (such as sales taxes or value-added taxes) over subsidies will decrease in all EU countries, with France suffering the largest loss (0.64% of GDP). Government deficits would also increase as a percentage of GDP in every EU country, pushing public finances closer or beyond the Maastricht limits.</a:t>
            </a:r>
          </a:p>
          <a:p>
            <a:r>
              <a:rPr lang="en-US" sz="2000" dirty="0" smtClean="0"/>
              <a:t>TTIP </a:t>
            </a:r>
            <a:r>
              <a:rPr lang="en-US" sz="2000" dirty="0"/>
              <a:t>would lead to </a:t>
            </a:r>
            <a:r>
              <a:rPr lang="en-US" sz="2000" i="1" dirty="0"/>
              <a:t>higher financial instability </a:t>
            </a:r>
            <a:r>
              <a:rPr lang="en-US" sz="2000" dirty="0"/>
              <a:t>and accumulation of imbalances. With export revenues, wage shares and government revenues decreasing, demand would have to be sustained by profits and investment. But with flagging consumption growth, profits cannot be expected to come from growing sales. A more realistic assumption is that profits and investment (mostly in financial assets) will be sustained by growing asset prices. The potential for macroeconomic instability of this growth strategy is well known.</a:t>
            </a:r>
            <a:endParaRPr lang="it-IT" sz="2000" dirty="0"/>
          </a:p>
        </p:txBody>
      </p:sp>
    </p:spTree>
    <p:extLst>
      <p:ext uri="{BB962C8B-B14F-4D97-AF65-F5344CB8AC3E}">
        <p14:creationId xmlns:p14="http://schemas.microsoft.com/office/powerpoint/2010/main" val="200897838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a:bodyPr>
          <a:lstStyle/>
          <a:p>
            <a:pPr marL="0" indent="0">
              <a:buNone/>
            </a:pPr>
            <a:endParaRPr lang="en-US" sz="2000" dirty="0"/>
          </a:p>
          <a:p>
            <a:r>
              <a:rPr lang="en-US" sz="2000" dirty="0"/>
              <a:t>a part of the European Parliament expressed its opposition to a harmonization of regulations with those of the United States because the risks are high and the process </a:t>
            </a:r>
            <a:r>
              <a:rPr lang="en-US" sz="2000" dirty="0" smtClean="0"/>
              <a:t>irreversible</a:t>
            </a:r>
            <a:endParaRPr lang="en-US" sz="2000" dirty="0"/>
          </a:p>
          <a:p>
            <a:r>
              <a:rPr lang="en-US" sz="2000" dirty="0"/>
              <a:t>one million and 700,000 Europeans have signed the petition asking the European Commission for the immediate arrest of the negotiations on TTIP</a:t>
            </a:r>
          </a:p>
          <a:p>
            <a:r>
              <a:rPr lang="en-US" sz="2000" dirty="0"/>
              <a:t>a petition that is growing </a:t>
            </a:r>
            <a:r>
              <a:rPr lang="en-US" sz="2000" dirty="0" smtClean="0"/>
              <a:t>consensus</a:t>
            </a:r>
            <a:endParaRPr lang="en-US" sz="2000" dirty="0"/>
          </a:p>
          <a:p>
            <a:r>
              <a:rPr lang="en-US" sz="2000" dirty="0"/>
              <a:t>criticism came from many </a:t>
            </a:r>
            <a:r>
              <a:rPr lang="en-US" sz="2000" dirty="0" smtClean="0"/>
              <a:t>sides</a:t>
            </a:r>
            <a:endParaRPr lang="it-IT" sz="2000" dirty="0"/>
          </a:p>
        </p:txBody>
      </p:sp>
    </p:spTree>
    <p:extLst>
      <p:ext uri="{BB962C8B-B14F-4D97-AF65-F5344CB8AC3E}">
        <p14:creationId xmlns:p14="http://schemas.microsoft.com/office/powerpoint/2010/main" val="285523555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9463" y="381000"/>
            <a:ext cx="7583487" cy="311696"/>
          </a:xfrm>
        </p:spPr>
        <p:txBody>
          <a:bodyPr/>
          <a:lstStyle/>
          <a:p>
            <a:endParaRPr lang="it-IT" dirty="0"/>
          </a:p>
        </p:txBody>
      </p:sp>
      <p:sp>
        <p:nvSpPr>
          <p:cNvPr id="3" name="Segnaposto contenuto 2"/>
          <p:cNvSpPr>
            <a:spLocks noGrp="1"/>
          </p:cNvSpPr>
          <p:nvPr>
            <p:ph idx="1"/>
          </p:nvPr>
        </p:nvSpPr>
        <p:spPr>
          <a:xfrm>
            <a:off x="779463" y="692696"/>
            <a:ext cx="7583487" cy="5345034"/>
          </a:xfrm>
        </p:spPr>
        <p:txBody>
          <a:bodyPr>
            <a:normAutofit/>
          </a:bodyPr>
          <a:lstStyle/>
          <a:p>
            <a:pPr marL="0" indent="0">
              <a:buNone/>
            </a:pPr>
            <a:r>
              <a:rPr lang="en-US" sz="2000" dirty="0"/>
              <a:t>The process of concentration and centralization of capital will </a:t>
            </a:r>
            <a:r>
              <a:rPr lang="en-US" sz="2000" dirty="0" smtClean="0"/>
              <a:t>lead:</a:t>
            </a:r>
          </a:p>
          <a:p>
            <a:pPr>
              <a:buFont typeface="Arial" panose="020B0604020202020204" pitchFamily="34" charset="0"/>
              <a:buChar char="•"/>
            </a:pPr>
            <a:r>
              <a:rPr lang="en-US" sz="2000" dirty="0" smtClean="0"/>
              <a:t> </a:t>
            </a:r>
            <a:r>
              <a:rPr lang="en-US" sz="2000" dirty="0"/>
              <a:t>a strengthening of the multinationals</a:t>
            </a:r>
          </a:p>
          <a:p>
            <a:r>
              <a:rPr lang="en-US" sz="2000" dirty="0" smtClean="0"/>
              <a:t>Democracy becomes </a:t>
            </a:r>
            <a:r>
              <a:rPr lang="en-US" sz="2000" dirty="0"/>
              <a:t>more functional to </a:t>
            </a:r>
            <a:r>
              <a:rPr lang="en-US" sz="2000" dirty="0" smtClean="0"/>
              <a:t>profit</a:t>
            </a:r>
            <a:endParaRPr lang="en-US" sz="2000" dirty="0"/>
          </a:p>
          <a:p>
            <a:r>
              <a:rPr lang="en-US" sz="2000" dirty="0"/>
              <a:t>the main impact in the field of social rights and labor</a:t>
            </a:r>
          </a:p>
          <a:p>
            <a:pPr lvl="1"/>
            <a:r>
              <a:rPr lang="en-US" sz="1800" dirty="0"/>
              <a:t>failure to respect the fundamental rights of </a:t>
            </a:r>
            <a:r>
              <a:rPr lang="en-US" sz="1800" dirty="0" smtClean="0"/>
              <a:t>workers  </a:t>
            </a:r>
            <a:endParaRPr lang="en-US" sz="1800" dirty="0"/>
          </a:p>
          <a:p>
            <a:pPr lvl="1"/>
            <a:r>
              <a:rPr lang="en-US" sz="1800" dirty="0"/>
              <a:t>t</a:t>
            </a:r>
            <a:r>
              <a:rPr lang="en-US" sz="1800" dirty="0" smtClean="0"/>
              <a:t>he </a:t>
            </a:r>
            <a:r>
              <a:rPr lang="en-US" sz="1800" dirty="0"/>
              <a:t>rights of collective representation</a:t>
            </a:r>
          </a:p>
          <a:p>
            <a:r>
              <a:rPr lang="en-US" sz="2000" dirty="0"/>
              <a:t>Creation of new markets by opening up public services with the danger of new wave of privatizations in key sectors such as health, education and </a:t>
            </a:r>
            <a:r>
              <a:rPr lang="en-US" sz="2000" dirty="0" smtClean="0"/>
              <a:t>water</a:t>
            </a:r>
          </a:p>
        </p:txBody>
      </p:sp>
    </p:spTree>
    <p:extLst>
      <p:ext uri="{BB962C8B-B14F-4D97-AF65-F5344CB8AC3E}">
        <p14:creationId xmlns:p14="http://schemas.microsoft.com/office/powerpoint/2010/main" val="291826629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TAFTA or TTIP</a:t>
            </a:r>
            <a:endParaRPr lang="it-IT" dirty="0"/>
          </a:p>
        </p:txBody>
      </p:sp>
      <p:sp>
        <p:nvSpPr>
          <p:cNvPr id="3" name="Segnaposto contenuto 2"/>
          <p:cNvSpPr>
            <a:spLocks noGrp="1"/>
          </p:cNvSpPr>
          <p:nvPr>
            <p:ph idx="1"/>
          </p:nvPr>
        </p:nvSpPr>
        <p:spPr/>
        <p:txBody>
          <a:bodyPr/>
          <a:lstStyle/>
          <a:p>
            <a:r>
              <a:rPr lang="en-US" sz="2800" dirty="0" smtClean="0"/>
              <a:t>TTIP is a trade agreement that is currently being negotiated between the United States and the European Union. </a:t>
            </a:r>
          </a:p>
          <a:p>
            <a:pPr marL="0" indent="0">
              <a:buNone/>
            </a:pPr>
            <a:endParaRPr lang="en-US" sz="2800" dirty="0" smtClean="0"/>
          </a:p>
          <a:p>
            <a:r>
              <a:rPr lang="en-US" sz="2800" dirty="0" smtClean="0"/>
              <a:t>Partnership – designed to reduce barriers to trade between the two. </a:t>
            </a:r>
          </a:p>
          <a:p>
            <a:endParaRPr lang="it-IT" dirty="0"/>
          </a:p>
        </p:txBody>
      </p:sp>
    </p:spTree>
    <p:extLst>
      <p:ext uri="{BB962C8B-B14F-4D97-AF65-F5344CB8AC3E}">
        <p14:creationId xmlns:p14="http://schemas.microsoft.com/office/powerpoint/2010/main" val="287005959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fontScale="92500" lnSpcReduction="20000"/>
          </a:bodyPr>
          <a:lstStyle/>
          <a:p>
            <a:r>
              <a:rPr lang="en-US" sz="2000" dirty="0"/>
              <a:t>easing of rules and technical standards, like the precautionary principle that we have in Europe</a:t>
            </a:r>
          </a:p>
          <a:p>
            <a:r>
              <a:rPr lang="en-US" sz="2000" dirty="0"/>
              <a:t>Deregulation on use of GMO in agriculture</a:t>
            </a:r>
          </a:p>
          <a:p>
            <a:r>
              <a:rPr lang="en-US" sz="2000" dirty="0"/>
              <a:t>spread of extraction technique for shale-gas (fracking) – this procedure is </a:t>
            </a:r>
            <a:r>
              <a:rPr lang="en-US" sz="2000" dirty="0" smtClean="0"/>
              <a:t>lethal </a:t>
            </a:r>
            <a:r>
              <a:rPr lang="en-US" sz="2000" dirty="0"/>
              <a:t>for </a:t>
            </a:r>
            <a:r>
              <a:rPr lang="en-US" sz="2000" dirty="0" smtClean="0"/>
              <a:t>phreatic freshwater lens</a:t>
            </a:r>
            <a:endParaRPr lang="en-US" sz="2000" dirty="0"/>
          </a:p>
          <a:p>
            <a:r>
              <a:rPr lang="en-US" sz="2000" dirty="0"/>
              <a:t>restriction of freedom of movement of persons</a:t>
            </a:r>
          </a:p>
          <a:p>
            <a:r>
              <a:rPr lang="en-US" sz="2000" dirty="0"/>
              <a:t>the absence of penalties for abuses in the right social, labor, environmental, climate protection, the gradual disappearance of public services, rising unemployment, more importance of intellectual properties of multinationals than people health and safety</a:t>
            </a:r>
            <a:endParaRPr lang="it-IT" sz="2000" dirty="0"/>
          </a:p>
          <a:p>
            <a:r>
              <a:rPr lang="en-US" sz="2000" dirty="0" smtClean="0"/>
              <a:t>  </a:t>
            </a:r>
            <a:endParaRPr lang="it-IT" sz="2000" dirty="0"/>
          </a:p>
        </p:txBody>
      </p:sp>
    </p:spTree>
    <p:extLst>
      <p:ext uri="{BB962C8B-B14F-4D97-AF65-F5344CB8AC3E}">
        <p14:creationId xmlns:p14="http://schemas.microsoft.com/office/powerpoint/2010/main" val="421716519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a:bodyPr>
          <a:lstStyle/>
          <a:p>
            <a:r>
              <a:rPr lang="en-US" sz="2000" dirty="0"/>
              <a:t>The response of working people, but also of all the progressive forces, must be the mobilization of </a:t>
            </a:r>
            <a:r>
              <a:rPr lang="en-US" sz="2000" dirty="0" smtClean="0"/>
              <a:t>workers, </a:t>
            </a:r>
            <a:r>
              <a:rPr lang="en-US" sz="2000" dirty="0"/>
              <a:t>the strengthening of the struggles and enhancing of the coordination of actions against the policies of the multinational companies for the </a:t>
            </a:r>
            <a:r>
              <a:rPr lang="en-US" sz="2000" dirty="0" smtClean="0"/>
              <a:t>defense </a:t>
            </a:r>
            <a:r>
              <a:rPr lang="en-US" sz="2000" dirty="0"/>
              <a:t>of </a:t>
            </a:r>
            <a:r>
              <a:rPr lang="en-US" sz="2000" dirty="0" smtClean="0"/>
              <a:t>labor </a:t>
            </a:r>
            <a:r>
              <a:rPr lang="en-US" sz="2000" dirty="0"/>
              <a:t>and social </a:t>
            </a:r>
            <a:r>
              <a:rPr lang="en-US" sz="2000" dirty="0" smtClean="0"/>
              <a:t>gains</a:t>
            </a:r>
          </a:p>
          <a:p>
            <a:r>
              <a:rPr lang="en-US" sz="2000" dirty="0" smtClean="0"/>
              <a:t>The struggle against TTIP is  one of the most important goal of our trade union movement to defend labor rights and public services against capitalistic interest.</a:t>
            </a:r>
          </a:p>
          <a:p>
            <a:r>
              <a:rPr lang="en-US" sz="2000" dirty="0" smtClean="0"/>
              <a:t>TUI PS&amp;A launched a world day of fight against privatization on 4</a:t>
            </a:r>
            <a:r>
              <a:rPr lang="en-US" sz="2000" baseline="30000" dirty="0" smtClean="0"/>
              <a:t>th</a:t>
            </a:r>
            <a:r>
              <a:rPr lang="en-US" sz="2000" dirty="0" smtClean="0"/>
              <a:t> April 2016 with demonstrations all over the world. </a:t>
            </a:r>
            <a:endParaRPr lang="it-IT" sz="2000" dirty="0"/>
          </a:p>
        </p:txBody>
      </p:sp>
    </p:spTree>
    <p:extLst>
      <p:ext uri="{BB962C8B-B14F-4D97-AF65-F5344CB8AC3E}">
        <p14:creationId xmlns:p14="http://schemas.microsoft.com/office/powerpoint/2010/main" val="94296817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pic>
        <p:nvPicPr>
          <p:cNvPr id="5" name="Segnaposto contenuto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555776" y="692696"/>
            <a:ext cx="3807845" cy="5331790"/>
          </a:xfrm>
        </p:spPr>
      </p:pic>
    </p:spTree>
    <p:extLst>
      <p:ext uri="{BB962C8B-B14F-4D97-AF65-F5344CB8AC3E}">
        <p14:creationId xmlns:p14="http://schemas.microsoft.com/office/powerpoint/2010/main" val="222034516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a:bodyPr>
          <a:lstStyle/>
          <a:p>
            <a:pPr marL="0" indent="0">
              <a:buNone/>
            </a:pPr>
            <a:r>
              <a:rPr lang="it-IT" sz="1400" dirty="0" err="1" smtClean="0"/>
              <a:t>Ref</a:t>
            </a:r>
            <a:r>
              <a:rPr lang="it-IT" sz="1400" dirty="0" smtClean="0"/>
              <a:t>.</a:t>
            </a:r>
          </a:p>
          <a:p>
            <a:r>
              <a:rPr lang="it-IT" sz="1400" dirty="0" smtClean="0">
                <a:hlinkClick r:id="rId2"/>
              </a:rPr>
              <a:t>http://europa.eu/about-eu/facts-figures/economy/index_it.htm</a:t>
            </a:r>
            <a:endParaRPr lang="it-IT" sz="1400" dirty="0" smtClean="0"/>
          </a:p>
          <a:p>
            <a:r>
              <a:rPr lang="it-IT" sz="1400" dirty="0" err="1" smtClean="0"/>
              <a:t>W</a:t>
            </a:r>
            <a:r>
              <a:rPr lang="it-IT" sz="1400" dirty="0" smtClean="0"/>
              <a:t>. </a:t>
            </a:r>
            <a:r>
              <a:rPr lang="it-IT" sz="1400" dirty="0" err="1" smtClean="0"/>
              <a:t>Jacklein</a:t>
            </a:r>
            <a:r>
              <a:rPr lang="it-IT" sz="1400" dirty="0" smtClean="0"/>
              <a:t>, Dieci minacce per il popolo americano e dieci minacce per il popolo europeo, Le monde </a:t>
            </a:r>
            <a:r>
              <a:rPr lang="it-IT" sz="1400" dirty="0" err="1" smtClean="0"/>
              <a:t>diplomatique</a:t>
            </a:r>
            <a:r>
              <a:rPr lang="it-IT" sz="1400" dirty="0" smtClean="0"/>
              <a:t> ed. </a:t>
            </a:r>
            <a:r>
              <a:rPr lang="it-IT" sz="1400" dirty="0" err="1" smtClean="0"/>
              <a:t>it</a:t>
            </a:r>
            <a:r>
              <a:rPr lang="it-IT" sz="1400" dirty="0" smtClean="0"/>
              <a:t>. Giugno, 2014</a:t>
            </a:r>
          </a:p>
          <a:p>
            <a:r>
              <a:rPr lang="it-IT" sz="1400" dirty="0" err="1" smtClean="0"/>
              <a:t>J</a:t>
            </a:r>
            <a:r>
              <a:rPr lang="it-IT" sz="1400" dirty="0" smtClean="0"/>
              <a:t>. </a:t>
            </a:r>
            <a:r>
              <a:rPr lang="it-IT" sz="1400" dirty="0" err="1" smtClean="0"/>
              <a:t>Capaldo</a:t>
            </a:r>
            <a:r>
              <a:rPr lang="it-IT" sz="1400" dirty="0" smtClean="0"/>
              <a:t>, The Trans-Atlantic </a:t>
            </a:r>
            <a:r>
              <a:rPr lang="it-IT" sz="1400" dirty="0" err="1" smtClean="0"/>
              <a:t>Trade</a:t>
            </a:r>
            <a:r>
              <a:rPr lang="it-IT" sz="1400" dirty="0" smtClean="0"/>
              <a:t> and </a:t>
            </a:r>
            <a:r>
              <a:rPr lang="it-IT" sz="1400" dirty="0" err="1" smtClean="0"/>
              <a:t>Investment</a:t>
            </a:r>
            <a:r>
              <a:rPr lang="it-IT" sz="1400" dirty="0" smtClean="0"/>
              <a:t> </a:t>
            </a:r>
            <a:r>
              <a:rPr lang="it-IT" sz="1400" dirty="0" err="1" smtClean="0"/>
              <a:t>Partnership:European</a:t>
            </a:r>
            <a:r>
              <a:rPr lang="it-IT" sz="1400" dirty="0" smtClean="0"/>
              <a:t> </a:t>
            </a:r>
            <a:r>
              <a:rPr lang="it-IT" sz="1400" dirty="0" err="1" smtClean="0"/>
              <a:t>disintegration</a:t>
            </a:r>
            <a:r>
              <a:rPr lang="it-IT" sz="1400" dirty="0" smtClean="0"/>
              <a:t>, </a:t>
            </a:r>
            <a:r>
              <a:rPr lang="it-IT" sz="1400" dirty="0" err="1" smtClean="0"/>
              <a:t>Unemployment</a:t>
            </a:r>
            <a:r>
              <a:rPr lang="it-IT" sz="1400" dirty="0" smtClean="0"/>
              <a:t> and </a:t>
            </a:r>
            <a:r>
              <a:rPr lang="it-IT" sz="1400" dirty="0" err="1" smtClean="0"/>
              <a:t>Instability</a:t>
            </a:r>
            <a:endParaRPr lang="it-IT" sz="1400" dirty="0" smtClean="0"/>
          </a:p>
          <a:p>
            <a:r>
              <a:rPr lang="it-IT" sz="1400" dirty="0" smtClean="0"/>
              <a:t>Luciano </a:t>
            </a:r>
            <a:r>
              <a:rPr lang="it-IT" sz="1400" dirty="0" err="1" smtClean="0"/>
              <a:t>Vasapollo</a:t>
            </a:r>
            <a:r>
              <a:rPr lang="it-IT" sz="1400" dirty="0" smtClean="0"/>
              <a:t>, L’Alba di una futura umanità, Natura Avventura edizioni, 2015</a:t>
            </a:r>
            <a:endParaRPr lang="it-IT" sz="1400" dirty="0"/>
          </a:p>
        </p:txBody>
      </p:sp>
    </p:spTree>
    <p:extLst>
      <p:ext uri="{BB962C8B-B14F-4D97-AF65-F5344CB8AC3E}">
        <p14:creationId xmlns:p14="http://schemas.microsoft.com/office/powerpoint/2010/main" val="269979741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smtClean="0"/>
              <a:t>European</a:t>
            </a:r>
            <a:r>
              <a:rPr lang="it-IT" dirty="0" smtClean="0"/>
              <a:t> union(28 </a:t>
            </a:r>
            <a:r>
              <a:rPr lang="it-IT" dirty="0" err="1" smtClean="0"/>
              <a:t>member</a:t>
            </a:r>
            <a:r>
              <a:rPr lang="it-IT" dirty="0" smtClean="0"/>
              <a:t> </a:t>
            </a:r>
            <a:r>
              <a:rPr lang="it-IT" dirty="0" err="1" smtClean="0"/>
              <a:t>states</a:t>
            </a:r>
            <a:r>
              <a:rPr lang="it-IT" dirty="0" smtClean="0"/>
              <a:t>) </a:t>
            </a:r>
            <a:endParaRPr lang="it-IT" dirty="0"/>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rcRect t="13042" b="13042"/>
          <a:stretch>
            <a:fillRect/>
          </a:stretch>
        </p:blipFill>
        <p:spPr/>
      </p:pic>
    </p:spTree>
    <p:extLst>
      <p:ext uri="{BB962C8B-B14F-4D97-AF65-F5344CB8AC3E}">
        <p14:creationId xmlns:p14="http://schemas.microsoft.com/office/powerpoint/2010/main" val="350858806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testo verticale 2"/>
          <p:cNvSpPr>
            <a:spLocks noGrp="1"/>
          </p:cNvSpPr>
          <p:nvPr>
            <p:ph type="body" orient="vert" idx="1"/>
          </p:nvPr>
        </p:nvSpPr>
        <p:spPr/>
        <p:txBody>
          <a:bodyPr/>
          <a:lstStyle/>
          <a:p>
            <a:endParaRPr lang="it-IT" dirty="0"/>
          </a:p>
        </p:txBody>
      </p:sp>
      <p:pic>
        <p:nvPicPr>
          <p:cNvPr id="6" name="Immagine 5" descr="tafta-mappa-accordi-segreti-laviadiuscita.net_.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1556792"/>
            <a:ext cx="7874000" cy="3810000"/>
          </a:xfrm>
          <a:prstGeom prst="rect">
            <a:avLst/>
          </a:prstGeom>
        </p:spPr>
      </p:pic>
    </p:spTree>
    <p:extLst>
      <p:ext uri="{BB962C8B-B14F-4D97-AF65-F5344CB8AC3E}">
        <p14:creationId xmlns:p14="http://schemas.microsoft.com/office/powerpoint/2010/main" val="52143946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Timing </a:t>
            </a:r>
            <a:endParaRPr lang="it-IT" dirty="0"/>
          </a:p>
        </p:txBody>
      </p:sp>
      <p:sp>
        <p:nvSpPr>
          <p:cNvPr id="3" name="Segnaposto contenuto 2"/>
          <p:cNvSpPr>
            <a:spLocks noGrp="1"/>
          </p:cNvSpPr>
          <p:nvPr>
            <p:ph idx="1"/>
          </p:nvPr>
        </p:nvSpPr>
        <p:spPr/>
        <p:txBody>
          <a:bodyPr>
            <a:normAutofit fontScale="92500" lnSpcReduction="10000"/>
          </a:bodyPr>
          <a:lstStyle/>
          <a:p>
            <a:pPr marL="0" indent="0">
              <a:buNone/>
            </a:pPr>
            <a:r>
              <a:rPr lang="en-US" sz="2400" dirty="0" smtClean="0"/>
              <a:t>• European Union and United States launched discussion on a Transatlantic Trade and Investment on 8</a:t>
            </a:r>
            <a:r>
              <a:rPr lang="en-US" sz="2400" baseline="30000" dirty="0" smtClean="0"/>
              <a:t>th</a:t>
            </a:r>
            <a:r>
              <a:rPr lang="en-US" sz="2400" dirty="0" smtClean="0"/>
              <a:t> July 2003</a:t>
            </a:r>
          </a:p>
          <a:p>
            <a:pPr marL="0" indent="0">
              <a:buNone/>
            </a:pPr>
            <a:r>
              <a:rPr lang="en-US" sz="2400" dirty="0" smtClean="0"/>
              <a:t>• 1</a:t>
            </a:r>
            <a:r>
              <a:rPr lang="en-US" sz="2400" baseline="30000" dirty="0" smtClean="0"/>
              <a:t>st</a:t>
            </a:r>
            <a:r>
              <a:rPr lang="en-US" sz="2400" dirty="0" smtClean="0"/>
              <a:t> round of negotiations (July 2013) </a:t>
            </a:r>
          </a:p>
          <a:p>
            <a:pPr marL="0" indent="0">
              <a:buNone/>
            </a:pPr>
            <a:r>
              <a:rPr lang="en-US" sz="2400" dirty="0" smtClean="0"/>
              <a:t>• 2</a:t>
            </a:r>
            <a:r>
              <a:rPr lang="en-US" sz="2400" baseline="30000" dirty="0" smtClean="0"/>
              <a:t>nd</a:t>
            </a:r>
            <a:r>
              <a:rPr lang="en-US" sz="2400" dirty="0" smtClean="0"/>
              <a:t> round 7-10 October </a:t>
            </a:r>
          </a:p>
          <a:p>
            <a:pPr marL="0" indent="0">
              <a:buNone/>
            </a:pPr>
            <a:r>
              <a:rPr lang="en-US" sz="2400" dirty="0" smtClean="0"/>
              <a:t>• 3</a:t>
            </a:r>
            <a:r>
              <a:rPr lang="en-US" sz="2400" baseline="30000" dirty="0" smtClean="0"/>
              <a:t>rd</a:t>
            </a:r>
            <a:r>
              <a:rPr lang="en-US" sz="2400" dirty="0" smtClean="0"/>
              <a:t> round December </a:t>
            </a:r>
          </a:p>
          <a:p>
            <a:pPr marL="0" indent="0">
              <a:buNone/>
            </a:pPr>
            <a:r>
              <a:rPr lang="en-US" sz="2400" dirty="0" smtClean="0"/>
              <a:t>• 4</a:t>
            </a:r>
            <a:r>
              <a:rPr lang="en-US" sz="2400" baseline="30000" dirty="0" smtClean="0"/>
              <a:t>th</a:t>
            </a:r>
            <a:r>
              <a:rPr lang="en-US" sz="2400" dirty="0" smtClean="0"/>
              <a:t> round (March 2014 ) </a:t>
            </a:r>
          </a:p>
          <a:p>
            <a:pPr marL="0" indent="0">
              <a:buNone/>
            </a:pPr>
            <a:r>
              <a:rPr lang="en-US" sz="2400" dirty="0" smtClean="0"/>
              <a:t>• 5</a:t>
            </a:r>
            <a:r>
              <a:rPr lang="en-US" sz="2400" baseline="30000" dirty="0" smtClean="0"/>
              <a:t>th</a:t>
            </a:r>
            <a:r>
              <a:rPr lang="en-US" sz="2400" dirty="0" smtClean="0"/>
              <a:t> round May 2014 talks completed </a:t>
            </a:r>
          </a:p>
          <a:p>
            <a:pPr marL="0" indent="0">
              <a:buNone/>
            </a:pPr>
            <a:r>
              <a:rPr lang="en-US" sz="2400" dirty="0" smtClean="0"/>
              <a:t>• 6</a:t>
            </a:r>
            <a:r>
              <a:rPr lang="en-US" sz="2400" baseline="30000" dirty="0" smtClean="0"/>
              <a:t>th</a:t>
            </a:r>
            <a:r>
              <a:rPr lang="en-US" sz="2400" dirty="0" smtClean="0"/>
              <a:t> December 2015</a:t>
            </a:r>
          </a:p>
          <a:p>
            <a:pPr marL="0" indent="0">
              <a:buNone/>
            </a:pPr>
            <a:endParaRPr lang="it-IT" sz="2400" dirty="0"/>
          </a:p>
        </p:txBody>
      </p:sp>
    </p:spTree>
    <p:extLst>
      <p:ext uri="{BB962C8B-B14F-4D97-AF65-F5344CB8AC3E}">
        <p14:creationId xmlns:p14="http://schemas.microsoft.com/office/powerpoint/2010/main" val="254517981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smtClean="0"/>
              <a:t>TTIP is being hailed as one of the largest trade agreements in history </a:t>
            </a:r>
            <a:endParaRPr lang="it-IT" dirty="0"/>
          </a:p>
        </p:txBody>
      </p:sp>
      <p:sp>
        <p:nvSpPr>
          <p:cNvPr id="3" name="Segnaposto contenuto 2"/>
          <p:cNvSpPr>
            <a:spLocks noGrp="1"/>
          </p:cNvSpPr>
          <p:nvPr>
            <p:ph idx="1"/>
          </p:nvPr>
        </p:nvSpPr>
        <p:spPr/>
        <p:txBody>
          <a:bodyPr/>
          <a:lstStyle/>
          <a:p>
            <a:pPr marL="0" indent="0">
              <a:buNone/>
            </a:pPr>
            <a:r>
              <a:rPr lang="en-US" dirty="0" smtClean="0"/>
              <a:t> What kinds of number are we talking about? </a:t>
            </a:r>
          </a:p>
          <a:p>
            <a:pPr marL="0" indent="0">
              <a:buNone/>
            </a:pPr>
            <a:r>
              <a:rPr lang="en-US" dirty="0" smtClean="0"/>
              <a:t>• World's largest trade market</a:t>
            </a:r>
          </a:p>
          <a:p>
            <a:pPr marL="0" indent="0">
              <a:buNone/>
            </a:pPr>
            <a:r>
              <a:rPr lang="en-US" dirty="0" smtClean="0"/>
              <a:t> – 50% of world GDP and 30% of world trade </a:t>
            </a:r>
          </a:p>
          <a:p>
            <a:pPr marL="0" indent="0">
              <a:buNone/>
            </a:pPr>
            <a:r>
              <a:rPr lang="en-US" dirty="0" smtClean="0"/>
              <a:t>–  €1.8 billion/day and €723 billion/year of goods and services traded </a:t>
            </a:r>
          </a:p>
          <a:p>
            <a:pPr marL="0" indent="0">
              <a:buNone/>
            </a:pPr>
            <a:r>
              <a:rPr lang="en-US" dirty="0" smtClean="0"/>
              <a:t>• 15 million transatlantic jobs </a:t>
            </a:r>
          </a:p>
          <a:p>
            <a:pPr marL="0" indent="0">
              <a:buNone/>
            </a:pPr>
            <a:r>
              <a:rPr lang="en-US" dirty="0" smtClean="0"/>
              <a:t>• €2,4 trillion of mutual investment stocks </a:t>
            </a:r>
            <a:endParaRPr lang="it-IT" dirty="0"/>
          </a:p>
        </p:txBody>
      </p:sp>
    </p:spTree>
    <p:extLst>
      <p:ext uri="{BB962C8B-B14F-4D97-AF65-F5344CB8AC3E}">
        <p14:creationId xmlns:p14="http://schemas.microsoft.com/office/powerpoint/2010/main" val="167416275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dirty="0" smtClean="0"/>
              <a:t>What exactly would TTIP do? </a:t>
            </a:r>
            <a:endParaRPr lang="it-IT" dirty="0"/>
          </a:p>
        </p:txBody>
      </p:sp>
      <p:sp>
        <p:nvSpPr>
          <p:cNvPr id="3" name="Segnaposto contenuto 2"/>
          <p:cNvSpPr>
            <a:spLocks noGrp="1"/>
          </p:cNvSpPr>
          <p:nvPr>
            <p:ph idx="1"/>
          </p:nvPr>
        </p:nvSpPr>
        <p:spPr/>
        <p:txBody>
          <a:bodyPr>
            <a:normAutofit fontScale="92500" lnSpcReduction="10000"/>
          </a:bodyPr>
          <a:lstStyle/>
          <a:p>
            <a:pPr marL="0" indent="0">
              <a:buNone/>
            </a:pPr>
            <a:r>
              <a:rPr lang="en-US" sz="2800" dirty="0" smtClean="0"/>
              <a:t>• eliminate all trade tariffs and reduce non-tariff barriers </a:t>
            </a:r>
          </a:p>
          <a:p>
            <a:pPr marL="0" indent="0">
              <a:buNone/>
            </a:pPr>
            <a:r>
              <a:rPr lang="en-US" sz="2800" dirty="0" smtClean="0"/>
              <a:t>• Tariffs between the U.S. and EU are already lower than an average of 4 percent </a:t>
            </a:r>
          </a:p>
          <a:p>
            <a:pPr marL="0" indent="0">
              <a:buNone/>
            </a:pPr>
            <a:r>
              <a:rPr lang="en-US" sz="2800" dirty="0" smtClean="0"/>
              <a:t>• Non-tariff barriers is a main focus of the negotiations • Want to expand market access for trade in services </a:t>
            </a:r>
          </a:p>
          <a:p>
            <a:pPr marL="0" indent="0">
              <a:buNone/>
            </a:pPr>
            <a:r>
              <a:rPr lang="en-US" sz="2800" dirty="0" smtClean="0"/>
              <a:t>• Industries got benefit from non-tariff barriers to market access. </a:t>
            </a:r>
            <a:endParaRPr lang="it-IT" sz="2800" dirty="0"/>
          </a:p>
        </p:txBody>
      </p:sp>
    </p:spTree>
    <p:extLst>
      <p:ext uri="{BB962C8B-B14F-4D97-AF65-F5344CB8AC3E}">
        <p14:creationId xmlns:p14="http://schemas.microsoft.com/office/powerpoint/2010/main" val="46587202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Objectives</a:t>
            </a:r>
            <a:r>
              <a:rPr lang="it-IT" dirty="0" smtClean="0"/>
              <a:t> </a:t>
            </a:r>
            <a:endParaRPr lang="it-IT" dirty="0"/>
          </a:p>
        </p:txBody>
      </p:sp>
      <p:sp>
        <p:nvSpPr>
          <p:cNvPr id="3" name="Segnaposto contenuto 2"/>
          <p:cNvSpPr>
            <a:spLocks noGrp="1"/>
          </p:cNvSpPr>
          <p:nvPr>
            <p:ph idx="1"/>
          </p:nvPr>
        </p:nvSpPr>
        <p:spPr/>
        <p:txBody>
          <a:bodyPr>
            <a:normAutofit fontScale="92500" lnSpcReduction="20000"/>
          </a:bodyPr>
          <a:lstStyle/>
          <a:p>
            <a:pPr marL="0" indent="0">
              <a:buNone/>
            </a:pPr>
            <a:r>
              <a:rPr lang="en-US" sz="2800" dirty="0" smtClean="0"/>
              <a:t>The main goal of TTIP is to remove regulatory ‘barriers’: </a:t>
            </a:r>
          </a:p>
          <a:p>
            <a:pPr marL="0" indent="0">
              <a:buNone/>
            </a:pPr>
            <a:r>
              <a:rPr lang="en-US" sz="2800" dirty="0" smtClean="0"/>
              <a:t>• labor rights, </a:t>
            </a:r>
          </a:p>
          <a:p>
            <a:pPr marL="0" indent="0">
              <a:buNone/>
            </a:pPr>
            <a:r>
              <a:rPr lang="en-US" sz="2800" dirty="0" smtClean="0"/>
              <a:t>• food safety rules, </a:t>
            </a:r>
          </a:p>
          <a:p>
            <a:pPr marL="0" indent="0">
              <a:buNone/>
            </a:pPr>
            <a:r>
              <a:rPr lang="en-US" sz="2800" dirty="0" smtClean="0"/>
              <a:t>• the use of toxic chemicals, </a:t>
            </a:r>
          </a:p>
          <a:p>
            <a:pPr marL="0" indent="0">
              <a:buNone/>
            </a:pPr>
            <a:r>
              <a:rPr lang="en-US" sz="2800" dirty="0" smtClean="0"/>
              <a:t>• digital privacy laws </a:t>
            </a:r>
          </a:p>
          <a:p>
            <a:pPr marL="0" indent="0">
              <a:buNone/>
            </a:pPr>
            <a:r>
              <a:rPr lang="en-US" sz="2800" dirty="0" smtClean="0"/>
              <a:t>• new banking safeguards(to prevent a repeat of 2008 financial crisis) </a:t>
            </a:r>
            <a:endParaRPr lang="it-IT" sz="2800" dirty="0"/>
          </a:p>
        </p:txBody>
      </p:sp>
    </p:spTree>
    <p:extLst>
      <p:ext uri="{BB962C8B-B14F-4D97-AF65-F5344CB8AC3E}">
        <p14:creationId xmlns:p14="http://schemas.microsoft.com/office/powerpoint/2010/main" val="137420693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7584" y="764704"/>
            <a:ext cx="7583487" cy="1044388"/>
          </a:xfrm>
        </p:spPr>
        <p:txBody>
          <a:bodyPr>
            <a:normAutofit fontScale="90000"/>
          </a:bodyPr>
          <a:lstStyle/>
          <a:p>
            <a:r>
              <a:rPr lang="en-US" sz="2800" dirty="0" smtClean="0"/>
              <a:t>Significance of TTIP Market integration, harmonization of standard </a:t>
            </a:r>
            <a:br>
              <a:rPr lang="en-US" sz="2800" dirty="0" smtClean="0"/>
            </a:br>
            <a:r>
              <a:rPr lang="en-US" sz="2800" dirty="0" smtClean="0"/>
              <a:t>what they say</a:t>
            </a:r>
            <a:endParaRPr lang="it-IT" sz="2800" dirty="0"/>
          </a:p>
        </p:txBody>
      </p:sp>
      <p:sp>
        <p:nvSpPr>
          <p:cNvPr id="3" name="Segnaposto contenuto 2"/>
          <p:cNvSpPr>
            <a:spLocks noGrp="1"/>
          </p:cNvSpPr>
          <p:nvPr>
            <p:ph idx="1"/>
          </p:nvPr>
        </p:nvSpPr>
        <p:spPr>
          <a:xfrm>
            <a:off x="755576" y="2204864"/>
            <a:ext cx="7583487" cy="4208930"/>
          </a:xfrm>
        </p:spPr>
        <p:txBody>
          <a:bodyPr>
            <a:normAutofit fontScale="77500" lnSpcReduction="20000"/>
          </a:bodyPr>
          <a:lstStyle/>
          <a:p>
            <a:pPr marL="0" indent="0">
              <a:buNone/>
            </a:pPr>
            <a:r>
              <a:rPr lang="en-US" sz="1800" dirty="0" smtClean="0"/>
              <a:t>• Estimated gains for the EU (€120 billion) and the US (€95 billion),once fully implemented. </a:t>
            </a:r>
          </a:p>
          <a:p>
            <a:pPr marL="0" indent="0">
              <a:buNone/>
            </a:pPr>
            <a:r>
              <a:rPr lang="en-US" sz="1800" dirty="0" smtClean="0"/>
              <a:t>• EU exports to the US would go up by 28%, (€187 billion worth of exports of EU goods and services). EU imports from the US would increase by €159 billion. </a:t>
            </a:r>
          </a:p>
          <a:p>
            <a:pPr marL="0" indent="0">
              <a:buNone/>
            </a:pPr>
            <a:r>
              <a:rPr lang="en-US" sz="1800" dirty="0" smtClean="0"/>
              <a:t>• Estimated millions of Euros of savings, hundreds of thousands of jobs created. </a:t>
            </a:r>
          </a:p>
          <a:p>
            <a:pPr marL="0" indent="0">
              <a:buNone/>
            </a:pPr>
            <a:r>
              <a:rPr lang="en-US" sz="1800" dirty="0" smtClean="0"/>
              <a:t>• Higher national income. </a:t>
            </a:r>
          </a:p>
          <a:p>
            <a:pPr marL="0" indent="0">
              <a:buNone/>
            </a:pPr>
            <a:r>
              <a:rPr lang="en-US" sz="1800" dirty="0" smtClean="0"/>
              <a:t>• Boost trade by creating increased demand and supply without having to increase public spending or borrowing. </a:t>
            </a:r>
          </a:p>
          <a:p>
            <a:pPr marL="0" indent="0">
              <a:buNone/>
            </a:pPr>
            <a:r>
              <a:rPr lang="en-US" sz="1800" dirty="0" smtClean="0"/>
              <a:t>•Decrease value added in production. </a:t>
            </a:r>
          </a:p>
          <a:p>
            <a:pPr marL="0" indent="0">
              <a:buNone/>
            </a:pPr>
            <a:r>
              <a:rPr lang="en-US" sz="1800" dirty="0" smtClean="0"/>
              <a:t>•More difficult to access to EU-US market with mandatory standards and rules of origin. </a:t>
            </a:r>
          </a:p>
          <a:p>
            <a:pPr marL="0" indent="0">
              <a:buNone/>
            </a:pPr>
            <a:r>
              <a:rPr lang="en-US" sz="1800" dirty="0" smtClean="0"/>
              <a:t>•Developing-country firms are hurt more by an increase in the stringency of standards and benefit less from economies of scale in integrated markets. </a:t>
            </a:r>
            <a:endParaRPr lang="it-IT" sz="1800" dirty="0"/>
          </a:p>
        </p:txBody>
      </p:sp>
    </p:spTree>
    <p:extLst>
      <p:ext uri="{BB962C8B-B14F-4D97-AF65-F5344CB8AC3E}">
        <p14:creationId xmlns:p14="http://schemas.microsoft.com/office/powerpoint/2010/main" val="249680778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Rivoluzione">
  <a:themeElements>
    <a:clrScheme name="Rivoluzione">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ivoluzione">
      <a:majorFont>
        <a:latin typeface="Trebuchet MS"/>
        <a:ea typeface=""/>
        <a:cs typeface=""/>
        <a:font script="Jpan" typeface="ＭＳ ゴシック"/>
      </a:majorFont>
      <a:minorFont>
        <a:latin typeface="Trebuchet MS"/>
        <a:ea typeface=""/>
        <a:cs typeface=""/>
        <a:font script="Jpan" typeface="ＭＳ ゴシック"/>
      </a:minorFont>
    </a:fontScheme>
    <a:fmtScheme name="Rivoluzione">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Rivoluzione.thmx</Template>
  <TotalTime>605</TotalTime>
  <Words>1710</Words>
  <Application>Microsoft Macintosh PowerPoint</Application>
  <PresentationFormat>Presentazione su schermo (4:3)</PresentationFormat>
  <Paragraphs>109</Paragraphs>
  <Slides>23</Slides>
  <Notes>0</Notes>
  <HiddenSlides>0</HiddenSlides>
  <MMClips>0</MMClips>
  <ScaleCrop>false</ScaleCrop>
  <HeadingPairs>
    <vt:vector size="4" baseType="variant">
      <vt:variant>
        <vt:lpstr>Tema</vt:lpstr>
      </vt:variant>
      <vt:variant>
        <vt:i4>1</vt:i4>
      </vt:variant>
      <vt:variant>
        <vt:lpstr>Titoli diapositive</vt:lpstr>
      </vt:variant>
      <vt:variant>
        <vt:i4>23</vt:i4>
      </vt:variant>
    </vt:vector>
  </HeadingPairs>
  <TitlesOfParts>
    <vt:vector size="24" baseType="lpstr">
      <vt:lpstr>Rivoluzione</vt:lpstr>
      <vt:lpstr>TAFTA/TTIP the foremost point to capital</vt:lpstr>
      <vt:lpstr>TAFTA or TTIP</vt:lpstr>
      <vt:lpstr>European union(28 member states) </vt:lpstr>
      <vt:lpstr>Presentazione di PowerPoint</vt:lpstr>
      <vt:lpstr>Timing </vt:lpstr>
      <vt:lpstr>TTIP is being hailed as one of the largest trade agreements in history </vt:lpstr>
      <vt:lpstr>What exactly would TTIP do? </vt:lpstr>
      <vt:lpstr>Objectives </vt:lpstr>
      <vt:lpstr>Significance of TTIP Market integration, harmonization of standard  what they say</vt:lpstr>
      <vt:lpstr>Raise one issue</vt:lpstr>
      <vt:lpstr>Raise one issue </vt:lpstr>
      <vt:lpstr>E.U./USA imperialist poles</vt:lpstr>
      <vt:lpstr>European Union imperialist pole</vt:lpstr>
      <vt:lpstr>TTIP provides also: </vt:lpstr>
      <vt:lpstr>TTIP gets a lot of criticism from different points</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User</dc:creator>
  <cp:lastModifiedBy>cinzia della porta</cp:lastModifiedBy>
  <cp:revision>66</cp:revision>
  <dcterms:created xsi:type="dcterms:W3CDTF">2015-09-23T07:49:15Z</dcterms:created>
  <dcterms:modified xsi:type="dcterms:W3CDTF">2015-10-08T07:57:46Z</dcterms:modified>
</cp:coreProperties>
</file>